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6" r:id="rId2"/>
    <p:sldId id="272" r:id="rId3"/>
    <p:sldId id="286" r:id="rId4"/>
    <p:sldId id="287" r:id="rId5"/>
    <p:sldId id="285" r:id="rId6"/>
    <p:sldId id="289" r:id="rId7"/>
    <p:sldId id="293" r:id="rId8"/>
    <p:sldId id="294" r:id="rId9"/>
    <p:sldId id="29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News Gothic MT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News Gothic MT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News Gothic MT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News Gothic MT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News Gothic MT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News Gothic MT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News Gothic MT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News Gothic MT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News Gothic MT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8738" y="1295400"/>
            <a:ext cx="6486525" cy="3152775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 fontAlgn="auto"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48B29-EBB6-6146-A61D-043B3F205393}" type="datetime1">
              <a:rPr lang="en-AU"/>
              <a:pPr>
                <a:defRPr/>
              </a:pPr>
              <a:t>12/09/2015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ddddddddd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686D-06BD-E948-9647-5939A589F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33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smtClean="0"/>
              <a:t>Drag picture to placeholder or click icon to add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80C74-7937-CE47-9535-120425AED1A5}" type="datetime1">
              <a:rPr lang="en-AU"/>
              <a:pPr>
                <a:defRPr/>
              </a:pPr>
              <a:t>12/09/2015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ddddddddd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B8037-2DCA-9744-B227-8097F8BEE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34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0C897-B6A6-1C4F-84B5-2C9F9CD6BD08}" type="datetime1">
              <a:rPr lang="en-AU"/>
              <a:pPr>
                <a:defRPr/>
              </a:pPr>
              <a:t>12/09/2015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ddddddddd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CF230-4E74-524D-BAC7-A8A8977448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0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2D970-A432-C742-8B08-0C3F3E4ADFCC}" type="datetime1">
              <a:rPr lang="en-AU"/>
              <a:pPr>
                <a:defRPr/>
              </a:pPr>
              <a:t>12/09/2015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ddddddddd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8921E-3D96-314B-AFC7-FD281B4F0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70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08045-31DC-854F-BB48-9D51F13E242A}" type="datetime1">
              <a:rPr lang="en-AU"/>
              <a:pPr>
                <a:defRPr/>
              </a:pPr>
              <a:t>12/09/2015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ddddddddd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4A3AC-1636-1A44-9EE8-565B91001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198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smtClean="0"/>
              <a:t>Drag picture to placeholder or click icon to add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BFCAC-58C2-084E-8C0B-AFE15E5379D0}" type="datetime1">
              <a:rPr lang="en-AU"/>
              <a:pPr>
                <a:defRPr/>
              </a:pPr>
              <a:t>12/09/2015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ddddddddd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4E0AB-DA99-8F4A-9D8E-832A396A4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6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9434E-7700-4C45-A1A7-916B198D5C07}" type="datetime1">
              <a:rPr lang="en-AU"/>
              <a:pPr>
                <a:defRPr/>
              </a:pPr>
              <a:t>12/09/2015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ddddddddd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955AE-6693-A445-96FC-58D367400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41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55409-D125-E04E-BBF5-0710D0073CE6}" type="datetime1">
              <a:rPr lang="en-AU"/>
              <a:pPr>
                <a:defRPr/>
              </a:pPr>
              <a:t>12/09/2015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ddddddddd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75246-72AD-D849-A97D-093D6091A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29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4457A-7A75-DE45-82FC-D5E296899AD1}" type="datetime1">
              <a:rPr lang="en-AU"/>
              <a:pPr>
                <a:defRPr/>
              </a:pPr>
              <a:t>12/09/2015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ddddddddd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3DB7C-7F66-734A-97D8-6B524DA75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278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24098-0764-0D41-8581-1C891654C77C}" type="datetime1">
              <a:rPr lang="en-AU"/>
              <a:pPr>
                <a:defRPr/>
              </a:pPr>
              <a:t>12/09/2015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ddddddddd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85501-93A6-2D4B-9FFB-4801F0E01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19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30A30-E40A-E84D-8463-E5A977CB0BD1}" type="datetime1">
              <a:rPr lang="en-AU"/>
              <a:pPr>
                <a:defRPr/>
              </a:pPr>
              <a:t>12/09/2015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ddddddddd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DF01D-566F-1545-AA16-7A6A0F627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58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4AA2F-AA83-584A-A5E2-50D683D91E43}" type="datetime1">
              <a:rPr lang="en-AU"/>
              <a:pPr>
                <a:defRPr/>
              </a:pPr>
              <a:t>12/09/2015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ddddddddd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5CF76-F8D1-EF4D-9AAE-1926ECEB6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98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F8662FB-3F31-1543-96FF-A4B45B8742AF}" type="datetime1">
              <a:rPr lang="en-AU"/>
              <a:pPr>
                <a:defRPr/>
              </a:pPr>
              <a:t>12/09/2015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ddddddddd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36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E889E90-E05F-DC41-97F8-DB1E5BBB0C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9pPr>
    </p:titleStyle>
    <p:bodyStyle>
      <a:lvl1pPr marL="349250" indent="-349250" algn="l" rtl="0" eaLnBrk="1" fontAlgn="base" hangingPunct="1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charset="0"/>
        <a:buChar char=""/>
        <a:defRPr sz="2400" kern="12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685800" indent="-336550" algn="l" rtl="0" eaLnBrk="1" fontAlgn="base" hangingPunct="1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charset="0"/>
        <a:buChar char=""/>
        <a:defRPr sz="2200" kern="1200">
          <a:solidFill>
            <a:srgbClr val="595959"/>
          </a:solidFill>
          <a:latin typeface="+mn-lt"/>
          <a:ea typeface="ＭＳ Ｐゴシック" charset="0"/>
          <a:cs typeface="+mn-cs"/>
        </a:defRPr>
      </a:lvl2pPr>
      <a:lvl3pPr marL="968375" indent="-282575" algn="l" rtl="0" eaLnBrk="1" fontAlgn="base" hangingPunct="1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charset="0"/>
        <a:buChar char=""/>
        <a:defRPr sz="2000" kern="1200">
          <a:solidFill>
            <a:srgbClr val="595959"/>
          </a:solidFill>
          <a:latin typeface="+mn-lt"/>
          <a:ea typeface="ＭＳ Ｐゴシック" charset="0"/>
          <a:cs typeface="+mn-cs"/>
        </a:defRPr>
      </a:lvl3pPr>
      <a:lvl4pPr marL="1263650" indent="-295275" algn="l" rtl="0" eaLnBrk="1" fontAlgn="base" hangingPunct="1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charset="0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4pPr>
      <a:lvl5pPr marL="1546225" indent="-282575" algn="l" rtl="0" eaLnBrk="1" fontAlgn="base" hangingPunct="1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charset="0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5909714" y="5027171"/>
            <a:ext cx="3139200" cy="701848"/>
          </a:xfrm>
          <a:prstGeom prst="rect">
            <a:avLst/>
          </a:prstGeom>
          <a:solidFill>
            <a:schemeClr val="accent6">
              <a:alpha val="20000"/>
            </a:schemeClr>
          </a:solidFill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 rot="16200000">
            <a:off x="-2122457" y="2996822"/>
            <a:ext cx="52854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/>
              <a:t>Konference p</a:t>
            </a:r>
            <a:r>
              <a:rPr lang="en-US" sz="3200" b="1" dirty="0" err="1" smtClean="0"/>
              <a:t>rojekt</a:t>
            </a:r>
            <a:r>
              <a:rPr lang="cs-CZ" sz="3200" b="1" dirty="0" smtClean="0"/>
              <a:t>u</a:t>
            </a:r>
            <a:r>
              <a:rPr lang="en-US" sz="3200" b="1" dirty="0" smtClean="0"/>
              <a:t> N</a:t>
            </a:r>
            <a:r>
              <a:rPr lang="cs-CZ" sz="3200" b="1" dirty="0" smtClean="0"/>
              <a:t>O</a:t>
            </a:r>
            <a:r>
              <a:rPr lang="en-US" sz="3200" b="1" dirty="0" smtClean="0"/>
              <a:t>E </a:t>
            </a:r>
            <a:endParaRPr lang="en-AU" sz="3200" dirty="0"/>
          </a:p>
        </p:txBody>
      </p:sp>
      <p:sp>
        <p:nvSpPr>
          <p:cNvPr id="3" name="Rectangle 2"/>
          <p:cNvSpPr/>
          <p:nvPr/>
        </p:nvSpPr>
        <p:spPr>
          <a:xfrm>
            <a:off x="398496" y="243732"/>
            <a:ext cx="50353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/>
              <a:t>Zmocnění a uvolnění vedoucích</a:t>
            </a:r>
            <a:endParaRPr lang="en-AU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1605" y="836535"/>
            <a:ext cx="4976034" cy="48784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49859" y="1213695"/>
            <a:ext cx="298030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Semin</a:t>
            </a:r>
            <a:r>
              <a:rPr lang="cs-CZ" b="1" dirty="0" err="1" smtClean="0"/>
              <a:t>ář</a:t>
            </a:r>
            <a:r>
              <a:rPr lang="en-US" b="1" dirty="0" smtClean="0"/>
              <a:t> 1:</a:t>
            </a:r>
            <a:endParaRPr lang="en-US" b="1" dirty="0"/>
          </a:p>
          <a:p>
            <a:r>
              <a:rPr lang="cs-CZ" b="1" dirty="0" smtClean="0"/>
              <a:t>Prostředí a výzvy</a:t>
            </a:r>
            <a:endParaRPr lang="en-AU" dirty="0"/>
          </a:p>
          <a:p>
            <a:r>
              <a:rPr lang="en-US" b="1" dirty="0"/>
              <a:t> </a:t>
            </a:r>
            <a:endParaRPr lang="en-AU" dirty="0"/>
          </a:p>
          <a:p>
            <a:r>
              <a:rPr lang="en-US" b="1" dirty="0" err="1" smtClean="0">
                <a:solidFill>
                  <a:srgbClr val="0000FF"/>
                </a:solidFill>
              </a:rPr>
              <a:t>Semin</a:t>
            </a:r>
            <a:r>
              <a:rPr lang="cs-CZ" b="1" dirty="0" err="1" smtClean="0">
                <a:solidFill>
                  <a:srgbClr val="0000FF"/>
                </a:solidFill>
              </a:rPr>
              <a:t>ář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2: 	</a:t>
            </a:r>
            <a:endParaRPr lang="en-US" b="1" dirty="0" smtClean="0">
              <a:solidFill>
                <a:srgbClr val="0000FF"/>
              </a:solidFill>
            </a:endParaRPr>
          </a:p>
          <a:p>
            <a:r>
              <a:rPr lang="cs-CZ" b="1" dirty="0" smtClean="0">
                <a:solidFill>
                  <a:srgbClr val="0000FF"/>
                </a:solidFill>
              </a:rPr>
              <a:t>Tři duchovní hodnoty </a:t>
            </a:r>
          </a:p>
          <a:p>
            <a:r>
              <a:rPr lang="cs-CZ" b="1" dirty="0" smtClean="0">
                <a:solidFill>
                  <a:srgbClr val="0000FF"/>
                </a:solidFill>
              </a:rPr>
              <a:t>zdravého vedoucího</a:t>
            </a:r>
            <a:endParaRPr lang="en-AU" dirty="0">
              <a:solidFill>
                <a:srgbClr val="0000FF"/>
              </a:solidFill>
            </a:endParaRPr>
          </a:p>
          <a:p>
            <a:r>
              <a:rPr lang="en-US" b="1" dirty="0"/>
              <a:t> </a:t>
            </a:r>
            <a:endParaRPr lang="en-AU" dirty="0"/>
          </a:p>
          <a:p>
            <a:r>
              <a:rPr lang="en-US" b="1" dirty="0" err="1" smtClean="0"/>
              <a:t>Semin</a:t>
            </a:r>
            <a:r>
              <a:rPr lang="cs-CZ" b="1" dirty="0" err="1" smtClean="0"/>
              <a:t>ář</a:t>
            </a:r>
            <a:r>
              <a:rPr lang="cs-CZ" b="1" dirty="0" smtClean="0"/>
              <a:t> </a:t>
            </a:r>
            <a:r>
              <a:rPr lang="en-US" b="1" dirty="0" smtClean="0"/>
              <a:t>3</a:t>
            </a:r>
            <a:r>
              <a:rPr lang="en-US" b="1" dirty="0"/>
              <a:t>: 	</a:t>
            </a:r>
            <a:endParaRPr lang="en-US" b="1" dirty="0" smtClean="0"/>
          </a:p>
          <a:p>
            <a:r>
              <a:rPr lang="cs-CZ" b="1" dirty="0" smtClean="0"/>
              <a:t>Kde vezmu své vedoucí</a:t>
            </a:r>
            <a:r>
              <a:rPr lang="en-US" b="1" dirty="0" smtClean="0"/>
              <a:t>?</a:t>
            </a:r>
            <a:endParaRPr lang="en-AU" dirty="0"/>
          </a:p>
          <a:p>
            <a:r>
              <a:rPr lang="en-US" b="1" dirty="0"/>
              <a:t> </a:t>
            </a:r>
            <a:endParaRPr lang="en-AU" dirty="0"/>
          </a:p>
          <a:p>
            <a:r>
              <a:rPr lang="en-US" b="1" dirty="0" err="1" smtClean="0">
                <a:solidFill>
                  <a:srgbClr val="0000FF"/>
                </a:solidFill>
              </a:rPr>
              <a:t>Semin</a:t>
            </a:r>
            <a:r>
              <a:rPr lang="cs-CZ" b="1" dirty="0" err="1" smtClean="0">
                <a:solidFill>
                  <a:srgbClr val="0000FF"/>
                </a:solidFill>
              </a:rPr>
              <a:t>ář</a:t>
            </a:r>
            <a:r>
              <a:rPr lang="cs-CZ" b="1" dirty="0" smtClean="0">
                <a:solidFill>
                  <a:srgbClr val="0000FF"/>
                </a:solidFill>
              </a:rPr>
              <a:t> </a:t>
            </a:r>
            <a:r>
              <a:rPr lang="en-US" b="1" dirty="0" smtClean="0">
                <a:solidFill>
                  <a:srgbClr val="0000FF"/>
                </a:solidFill>
              </a:rPr>
              <a:t>4</a:t>
            </a:r>
            <a:r>
              <a:rPr lang="en-US" b="1" dirty="0">
                <a:solidFill>
                  <a:srgbClr val="0000FF"/>
                </a:solidFill>
              </a:rPr>
              <a:t>:	</a:t>
            </a:r>
            <a:endParaRPr lang="en-US" b="1" dirty="0" smtClean="0">
              <a:solidFill>
                <a:srgbClr val="0000FF"/>
              </a:solidFill>
            </a:endParaRPr>
          </a:p>
          <a:p>
            <a:r>
              <a:rPr lang="cs-CZ" b="1" dirty="0" smtClean="0">
                <a:solidFill>
                  <a:srgbClr val="0000FF"/>
                </a:solidFill>
              </a:rPr>
              <a:t>Posiluj a uvolňuj</a:t>
            </a:r>
            <a:r>
              <a:rPr lang="en-US" b="1" dirty="0" smtClean="0">
                <a:solidFill>
                  <a:srgbClr val="0000FF"/>
                </a:solidFill>
              </a:rPr>
              <a:t>!</a:t>
            </a:r>
            <a:endParaRPr lang="en-AU" dirty="0">
              <a:solidFill>
                <a:srgbClr val="0000FF"/>
              </a:solidFill>
            </a:endParaRPr>
          </a:p>
          <a:p>
            <a:r>
              <a:rPr lang="en-US" b="1" dirty="0"/>
              <a:t> </a:t>
            </a:r>
            <a:endParaRPr lang="en-AU" dirty="0"/>
          </a:p>
          <a:p>
            <a:r>
              <a:rPr lang="en-US" b="1" dirty="0" err="1" smtClean="0"/>
              <a:t>Semin</a:t>
            </a:r>
            <a:r>
              <a:rPr lang="cs-CZ" b="1" dirty="0" err="1" smtClean="0"/>
              <a:t>ář</a:t>
            </a:r>
            <a:r>
              <a:rPr lang="en-US" b="1" dirty="0" smtClean="0"/>
              <a:t> </a:t>
            </a:r>
            <a:r>
              <a:rPr lang="en-US" b="1" dirty="0"/>
              <a:t>5:	</a:t>
            </a:r>
            <a:endParaRPr lang="en-US" b="1" dirty="0" smtClean="0"/>
          </a:p>
          <a:p>
            <a:r>
              <a:rPr lang="cs-CZ" b="1" dirty="0" smtClean="0"/>
              <a:t>Rozšířená rodina na misii</a:t>
            </a:r>
            <a:endParaRPr lang="en-AU" dirty="0"/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48864" y="5756945"/>
            <a:ext cx="2190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11</a:t>
            </a:r>
            <a:r>
              <a:rPr lang="cs-CZ" sz="2000" b="1" dirty="0" smtClean="0"/>
              <a:t>.</a:t>
            </a:r>
            <a:r>
              <a:rPr lang="en-US" sz="2000" b="1" dirty="0" smtClean="0"/>
              <a:t>-12</a:t>
            </a:r>
            <a:r>
              <a:rPr lang="cs-CZ" sz="2000" b="1" dirty="0" smtClean="0"/>
              <a:t>.</a:t>
            </a:r>
            <a:r>
              <a:rPr lang="en-US" sz="2000" b="1" dirty="0" smtClean="0"/>
              <a:t> </a:t>
            </a:r>
            <a:r>
              <a:rPr lang="cs-CZ" sz="2000" b="1" dirty="0" smtClean="0"/>
              <a:t>září</a:t>
            </a:r>
            <a:r>
              <a:rPr lang="en-US" sz="2000" b="1" dirty="0" smtClean="0"/>
              <a:t> 2015 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833482" y="5740436"/>
            <a:ext cx="2214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Oreste Pompetti</a:t>
            </a:r>
            <a:endParaRPr lang="en-US" sz="2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619500" y="5746750"/>
            <a:ext cx="319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|</a:t>
            </a:r>
            <a:endParaRPr lang="en-US" b="1" dirty="0"/>
          </a:p>
        </p:txBody>
      </p:sp>
      <p:sp>
        <p:nvSpPr>
          <p:cNvPr id="25" name="Bent Arrow 24"/>
          <p:cNvSpPr/>
          <p:nvPr/>
        </p:nvSpPr>
        <p:spPr>
          <a:xfrm rot="5400000">
            <a:off x="6136057" y="188772"/>
            <a:ext cx="777129" cy="1256839"/>
          </a:xfrm>
          <a:prstGeom prst="bentArrow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76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668051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92819" y="491025"/>
            <a:ext cx="8042275" cy="4343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		    </a:t>
            </a:r>
            <a:br>
              <a:rPr lang="en-US" b="1" dirty="0" smtClean="0"/>
            </a:br>
            <a:r>
              <a:rPr lang="en-US" b="1" dirty="0" smtClean="0"/>
              <a:t>		    	</a:t>
            </a:r>
            <a:r>
              <a:rPr lang="en-US" sz="2000" b="1" dirty="0" smtClean="0"/>
              <a:t>My </a:t>
            </a:r>
            <a:r>
              <a:rPr lang="en-US" sz="2000" b="1" dirty="0" err="1" smtClean="0"/>
              <a:t>jsme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rodina</a:t>
            </a:r>
            <a:r>
              <a:rPr lang="en-US" sz="2000" b="1" dirty="0" smtClean="0"/>
              <a:t> </a:t>
            </a:r>
            <a:r>
              <a:rPr lang="en-AU" sz="2000" dirty="0"/>
              <a:t/>
            </a:r>
            <a:br>
              <a:rPr lang="en-AU" sz="2000" dirty="0"/>
            </a:br>
            <a:r>
              <a:rPr lang="en-AU" sz="2000" dirty="0"/>
              <a:t>	</a:t>
            </a:r>
            <a:r>
              <a:rPr lang="en-AU" sz="2000" dirty="0" smtClean="0"/>
              <a:t>	   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		    </a:t>
            </a:r>
            <a:br>
              <a:rPr lang="en-AU" dirty="0" smtClean="0"/>
            </a:br>
            <a:r>
              <a:rPr lang="cs-CZ" sz="2000" dirty="0" smtClean="0"/>
              <a:t>Na začátku konference bylo řečeno, že </a:t>
            </a:r>
            <a:r>
              <a:rPr lang="cs-CZ" sz="2000" b="1" dirty="0" smtClean="0"/>
              <a:t>prostředí je církev </a:t>
            </a:r>
            <a:r>
              <a:rPr lang="cs-CZ" sz="2000" dirty="0" smtClean="0"/>
              <a:t>a </a:t>
            </a:r>
            <a:r>
              <a:rPr lang="cs-CZ" sz="2000" b="1" dirty="0" smtClean="0"/>
              <a:t>výzva je učednictví</a:t>
            </a:r>
            <a:r>
              <a:rPr lang="en-US" sz="2000" dirty="0" smtClean="0"/>
              <a:t>.</a:t>
            </a:r>
            <a:r>
              <a:rPr lang="en-AU" sz="2000" dirty="0"/>
              <a:t/>
            </a:r>
            <a:br>
              <a:rPr lang="en-AU" sz="2000" dirty="0"/>
            </a:br>
            <a:r>
              <a:rPr lang="en-AU" sz="2000" dirty="0" smtClean="0"/>
              <a:t/>
            </a:r>
            <a:br>
              <a:rPr lang="en-AU" sz="2000" dirty="0" smtClean="0"/>
            </a:br>
            <a:r>
              <a:rPr lang="cs-CZ" sz="2000" dirty="0" smtClean="0"/>
              <a:t>Předchozí čtyři lekce jsme odkazovali na </a:t>
            </a:r>
            <a:r>
              <a:rPr lang="cs-CZ" sz="2000" b="1" dirty="0" smtClean="0"/>
              <a:t>rodinu</a:t>
            </a:r>
            <a:r>
              <a:rPr lang="cs-CZ" sz="2000" dirty="0" smtClean="0"/>
              <a:t>, když jsme se zabývali církví a učednictvím. </a:t>
            </a:r>
            <a:endParaRPr lang="en-AU" sz="2000" dirty="0" smtClean="0"/>
          </a:p>
          <a:p>
            <a:pPr marL="0" indent="0">
              <a:buNone/>
            </a:pPr>
            <a:endParaRPr lang="en-AU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187790"/>
              </p:ext>
            </p:extLst>
          </p:nvPr>
        </p:nvGraphicFramePr>
        <p:xfrm>
          <a:off x="966778" y="3618172"/>
          <a:ext cx="7070726" cy="3177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5363"/>
                <a:gridCol w="3535363"/>
              </a:tblGrid>
              <a:tr h="4539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Prostředí</a:t>
                      </a:r>
                      <a:r>
                        <a:rPr lang="en-US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….</a:t>
                      </a:r>
                      <a:r>
                        <a:rPr lang="cs-CZ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je církev</a:t>
                      </a:r>
                      <a:r>
                        <a:rPr lang="en-US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</a:t>
                      </a:r>
                      <a:endParaRPr lang="en-AU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Výzva</a:t>
                      </a:r>
                      <a:r>
                        <a:rPr lang="en-US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…..</a:t>
                      </a:r>
                      <a:r>
                        <a:rPr lang="cs-CZ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je činit učedníky</a:t>
                      </a:r>
                      <a:endParaRPr lang="en-AU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39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Pavel</a:t>
                      </a:r>
                      <a:r>
                        <a:rPr lang="en-US" sz="1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….CEO </a:t>
                      </a:r>
                      <a:r>
                        <a:rPr lang="en-US" sz="1200" dirty="0" err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vs</a:t>
                      </a:r>
                      <a:r>
                        <a:rPr lang="en-US" sz="1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cs-CZ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Otec</a:t>
                      </a:r>
                      <a:endParaRPr lang="en-AU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Činit učedníky</a:t>
                      </a:r>
                      <a:r>
                        <a:rPr lang="en-US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&gt;&gt;&gt;&gt;</a:t>
                      </a:r>
                      <a:r>
                        <a:rPr lang="cs-CZ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tvořit církev</a:t>
                      </a:r>
                      <a:endParaRPr lang="en-AU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39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Písmo</a:t>
                      </a:r>
                      <a:r>
                        <a:rPr lang="en-US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.. </a:t>
                      </a:r>
                      <a:r>
                        <a:rPr lang="cs-CZ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Církev jako domácnost/rodina</a:t>
                      </a:r>
                      <a:endParaRPr lang="en-AU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Učedníci</a:t>
                      </a:r>
                      <a:r>
                        <a:rPr lang="en-US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….</a:t>
                      </a:r>
                      <a:r>
                        <a:rPr lang="cs-CZ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duchovní děti</a:t>
                      </a:r>
                      <a:r>
                        <a:rPr lang="en-US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&gt;&gt;</a:t>
                      </a:r>
                      <a:r>
                        <a:rPr lang="cs-CZ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duchovní rodina</a:t>
                      </a:r>
                      <a:endParaRPr lang="en-AU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39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  <a:endParaRPr lang="en-AU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Disciple…child of God..Father in heaven</a:t>
                      </a:r>
                      <a:endParaRPr lang="en-AU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39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Děti napodobují </a:t>
                      </a:r>
                      <a:r>
                        <a:rPr lang="cs-CZ" sz="1200" b="1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tatínka</a:t>
                      </a:r>
                      <a:r>
                        <a:rPr lang="en-US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(video clip)</a:t>
                      </a:r>
                      <a:endParaRPr lang="en-AU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Děti</a:t>
                      </a:r>
                      <a:r>
                        <a:rPr lang="en-US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cs-CZ" sz="1200" b="1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napodobují</a:t>
                      </a:r>
                      <a:r>
                        <a:rPr lang="en-US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cs-CZ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tatínka</a:t>
                      </a:r>
                      <a:r>
                        <a:rPr lang="en-US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(video clip)</a:t>
                      </a:r>
                      <a:endParaRPr lang="en-AU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39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DUCHOVNÍ</a:t>
                      </a:r>
                      <a:r>
                        <a:rPr lang="cs-CZ" sz="1200" baseline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RODIČE</a:t>
                      </a:r>
                      <a:endParaRPr lang="en-AU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REPRODUCE </a:t>
                      </a:r>
                      <a:r>
                        <a:rPr lang="cs-CZ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DUCHOVNÍCH</a:t>
                      </a:r>
                      <a:r>
                        <a:rPr lang="cs-CZ" sz="1200" baseline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DĚTÍ</a:t>
                      </a:r>
                      <a:endParaRPr lang="en-AU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39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ROZŠÍŘENÁ</a:t>
                      </a:r>
                      <a:r>
                        <a:rPr lang="cs-CZ" sz="1200" baseline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RODINA</a:t>
                      </a:r>
                      <a:endParaRPr lang="en-AU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NA MISII</a:t>
                      </a:r>
                      <a:endParaRPr lang="en-AU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43446" y="102102"/>
            <a:ext cx="6310992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Semin</a:t>
            </a:r>
            <a:r>
              <a:rPr lang="cs-CZ" sz="2400" b="1" dirty="0" err="1" smtClean="0"/>
              <a:t>ář</a:t>
            </a:r>
            <a:r>
              <a:rPr lang="en-US" sz="2400" b="1" dirty="0" smtClean="0"/>
              <a:t> </a:t>
            </a:r>
            <a:r>
              <a:rPr lang="en-US" sz="2400" b="1" dirty="0"/>
              <a:t>5: </a:t>
            </a:r>
            <a:r>
              <a:rPr lang="cs-CZ" sz="2400" b="1" dirty="0" smtClean="0"/>
              <a:t>Rozšířená rodina na misii</a:t>
            </a:r>
            <a:endParaRPr lang="en-AU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14698" y="610353"/>
            <a:ext cx="2026056" cy="136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55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668051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38489" y="1126363"/>
            <a:ext cx="824056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Tvůrci americké televizní reklamy </a:t>
            </a:r>
            <a:r>
              <a:rPr lang="en-US" b="1" dirty="0" err="1" smtClean="0"/>
              <a:t>Walmart</a:t>
            </a:r>
            <a:r>
              <a:rPr lang="en-US" b="1" dirty="0" smtClean="0"/>
              <a:t>-Coke </a:t>
            </a:r>
            <a:r>
              <a:rPr lang="cs-CZ" b="1" dirty="0" smtClean="0"/>
              <a:t>rozpoznali touhu a hlad lidí patřit a být součástí rozšířené rodiny</a:t>
            </a:r>
            <a:r>
              <a:rPr lang="en-US" b="1" dirty="0" smtClean="0"/>
              <a:t>.  </a:t>
            </a:r>
          </a:p>
          <a:p>
            <a:endParaRPr lang="en-US" dirty="0"/>
          </a:p>
          <a:p>
            <a:r>
              <a:rPr lang="cs-CZ" b="1" i="1" dirty="0" smtClean="0"/>
              <a:t>V této reklamě skupina lidí slaví Vánoce a je tvořena rodiči, nevlastními rodiči, přáteli z práce, </a:t>
            </a:r>
            <a:r>
              <a:rPr lang="en-US" b="1" i="1" dirty="0" smtClean="0"/>
              <a:t> </a:t>
            </a:r>
            <a:r>
              <a:rPr lang="cs-CZ" b="1" i="1" dirty="0" smtClean="0"/>
              <a:t>bývalými spolužáky</a:t>
            </a:r>
            <a:r>
              <a:rPr lang="en-US" b="1" i="1" dirty="0" smtClean="0"/>
              <a:t>, </a:t>
            </a:r>
            <a:r>
              <a:rPr lang="cs-CZ" b="1" i="1" dirty="0" smtClean="0"/>
              <a:t>přáteli ze sociálních sítí</a:t>
            </a:r>
            <a:r>
              <a:rPr lang="en-US" b="1" i="1" dirty="0" smtClean="0"/>
              <a:t>, </a:t>
            </a:r>
            <a:r>
              <a:rPr lang="cs-CZ" b="1" i="1" dirty="0" smtClean="0"/>
              <a:t>přítelkyněmi a přáteli přátel</a:t>
            </a:r>
            <a:r>
              <a:rPr lang="en-US" b="1" i="1" dirty="0" smtClean="0"/>
              <a:t>.  </a:t>
            </a:r>
          </a:p>
          <a:p>
            <a:endParaRPr lang="en-US" b="1" i="1" dirty="0"/>
          </a:p>
          <a:p>
            <a:r>
              <a:rPr lang="cs-CZ" b="1" dirty="0" smtClean="0"/>
              <a:t>Různí lidé</a:t>
            </a:r>
            <a:r>
              <a:rPr lang="en-US" b="1" dirty="0" smtClean="0"/>
              <a:t>, </a:t>
            </a:r>
            <a:r>
              <a:rPr lang="cs-CZ" b="1" dirty="0" smtClean="0"/>
              <a:t>různé stáří</a:t>
            </a:r>
            <a:r>
              <a:rPr lang="en-US" b="1" dirty="0" smtClean="0"/>
              <a:t>, </a:t>
            </a:r>
            <a:r>
              <a:rPr lang="cs-CZ" b="1" dirty="0" smtClean="0"/>
              <a:t>různé prostředí a barva pleti</a:t>
            </a:r>
            <a:r>
              <a:rPr lang="en-US" b="1" dirty="0" smtClean="0"/>
              <a:t>. </a:t>
            </a:r>
            <a:r>
              <a:rPr lang="cs-CZ" b="1" dirty="0" smtClean="0"/>
              <a:t>Je to odraz Božího království jako rodiny tvořené z mnoha lidí.</a:t>
            </a:r>
            <a:r>
              <a:rPr lang="en-US" b="1" dirty="0" smtClean="0"/>
              <a:t> </a:t>
            </a:r>
          </a:p>
          <a:p>
            <a:endParaRPr lang="en-US" dirty="0"/>
          </a:p>
          <a:p>
            <a:r>
              <a:rPr lang="cs-CZ" b="1" i="1" dirty="0" smtClean="0"/>
              <a:t>Patřit někam je to, po čem lidé touží</a:t>
            </a:r>
            <a:r>
              <a:rPr lang="en-US" b="1" i="1" dirty="0" smtClean="0"/>
              <a:t> …</a:t>
            </a:r>
            <a:r>
              <a:rPr lang="cs-CZ" b="1" i="1" dirty="0" smtClean="0"/>
              <a:t>tak nás Bůh stvořil</a:t>
            </a:r>
            <a:r>
              <a:rPr lang="en-US" b="1" i="1" dirty="0" smtClean="0"/>
              <a:t>.</a:t>
            </a:r>
            <a:endParaRPr lang="en-AU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343446" y="102102"/>
            <a:ext cx="6310992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Semin</a:t>
            </a:r>
            <a:r>
              <a:rPr lang="cs-CZ" sz="2400" b="1" dirty="0" err="1" smtClean="0"/>
              <a:t>ář</a:t>
            </a:r>
            <a:r>
              <a:rPr lang="en-US" sz="2400" b="1" dirty="0" smtClean="0"/>
              <a:t> </a:t>
            </a:r>
            <a:r>
              <a:rPr lang="en-US" sz="2400" b="1" dirty="0"/>
              <a:t>5: </a:t>
            </a:r>
            <a:r>
              <a:rPr lang="cs-CZ" sz="2400" b="1" dirty="0" smtClean="0"/>
              <a:t>Rozšířená rodina na misii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423545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668051" y="16025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29211" y="832355"/>
            <a:ext cx="82103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35164" y="597298"/>
            <a:ext cx="89088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 </a:t>
            </a:r>
            <a:r>
              <a:rPr lang="cs-CZ" b="1" dirty="0" smtClean="0"/>
              <a:t>Korintským</a:t>
            </a:r>
            <a:r>
              <a:rPr lang="en-US" b="1" dirty="0" smtClean="0"/>
              <a:t> 4:14-16</a:t>
            </a:r>
            <a:r>
              <a:rPr lang="en-US" dirty="0" smtClean="0"/>
              <a:t> </a:t>
            </a:r>
          </a:p>
          <a:p>
            <a:r>
              <a:rPr lang="en-US" dirty="0" smtClean="0"/>
              <a:t>14 </a:t>
            </a:r>
            <a:r>
              <a:rPr lang="cs-CZ" dirty="0" smtClean="0"/>
              <a:t>Nepíši to proto, abych vás zahanbil, ale abych vás jako </a:t>
            </a:r>
            <a:r>
              <a:rPr lang="cs-CZ" b="1" dirty="0" smtClean="0"/>
              <a:t>své milované děti </a:t>
            </a:r>
            <a:r>
              <a:rPr lang="cs-CZ" dirty="0" smtClean="0"/>
              <a:t>napomenul. </a:t>
            </a:r>
            <a:r>
              <a:rPr lang="en-US" dirty="0" smtClean="0"/>
              <a:t>15 </a:t>
            </a:r>
            <a:r>
              <a:rPr lang="cs-CZ" dirty="0" smtClean="0"/>
              <a:t>I kdybyste měli tisíce vychovatelů v Kristu, </a:t>
            </a:r>
            <a:r>
              <a:rPr lang="cs-CZ" b="1" dirty="0" smtClean="0"/>
              <a:t>otců mnoho nemáte</a:t>
            </a:r>
            <a:r>
              <a:rPr lang="cs-CZ" dirty="0" smtClean="0"/>
              <a:t>, neboť v Kristu Ježíši </a:t>
            </a:r>
            <a:r>
              <a:rPr lang="cs-CZ" b="1" dirty="0" smtClean="0"/>
              <a:t>jsem se stal vaším otcem skrze evangelium</a:t>
            </a:r>
            <a:r>
              <a:rPr lang="cs-CZ" dirty="0" smtClean="0"/>
              <a:t>. </a:t>
            </a:r>
            <a:r>
              <a:rPr lang="en-US" dirty="0" smtClean="0"/>
              <a:t>16 </a:t>
            </a:r>
            <a:r>
              <a:rPr lang="cs-CZ" dirty="0" smtClean="0"/>
              <a:t>Proto </a:t>
            </a:r>
            <a:r>
              <a:rPr lang="cs-CZ" b="1" dirty="0" smtClean="0"/>
              <a:t>vás vyzývám, abyste mne napodobovali. </a:t>
            </a:r>
          </a:p>
          <a:p>
            <a:endParaRPr lang="en-AU" b="1" dirty="0"/>
          </a:p>
          <a:p>
            <a:r>
              <a:rPr lang="en-US" b="1" dirty="0" smtClean="0">
                <a:solidFill>
                  <a:srgbClr val="0000FF"/>
                </a:solidFill>
              </a:rPr>
              <a:t>1</a:t>
            </a:r>
            <a:r>
              <a:rPr lang="cs-CZ" b="1" dirty="0" smtClean="0">
                <a:solidFill>
                  <a:srgbClr val="0000FF"/>
                </a:solidFill>
              </a:rPr>
              <a:t>.</a:t>
            </a:r>
            <a:r>
              <a:rPr lang="en-US" b="1" dirty="0" smtClean="0">
                <a:solidFill>
                  <a:srgbClr val="0000FF"/>
                </a:solidFill>
              </a:rPr>
              <a:t> J</a:t>
            </a:r>
            <a:r>
              <a:rPr lang="cs-CZ" b="1" dirty="0" smtClean="0">
                <a:solidFill>
                  <a:srgbClr val="0000FF"/>
                </a:solidFill>
              </a:rPr>
              <a:t>a</a:t>
            </a:r>
            <a:r>
              <a:rPr lang="en-US" b="1" dirty="0" smtClean="0">
                <a:solidFill>
                  <a:srgbClr val="0000FF"/>
                </a:solidFill>
              </a:rPr>
              <a:t>n</a:t>
            </a:r>
            <a:r>
              <a:rPr lang="cs-CZ" b="1" dirty="0" err="1" smtClean="0">
                <a:solidFill>
                  <a:srgbClr val="0000FF"/>
                </a:solidFill>
              </a:rPr>
              <a:t>ova</a:t>
            </a:r>
            <a:r>
              <a:rPr lang="en-US" b="1" dirty="0" smtClean="0">
                <a:solidFill>
                  <a:srgbClr val="0000FF"/>
                </a:solidFill>
              </a:rPr>
              <a:t> 2:1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endParaRPr lang="en-AU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2</a:t>
            </a:r>
            <a:r>
              <a:rPr lang="en-US" dirty="0">
                <a:solidFill>
                  <a:srgbClr val="0000FF"/>
                </a:solidFill>
              </a:rPr>
              <a:t> </a:t>
            </a:r>
            <a:r>
              <a:rPr lang="cs-CZ" dirty="0" smtClean="0">
                <a:solidFill>
                  <a:srgbClr val="0000FF"/>
                </a:solidFill>
              </a:rPr>
              <a:t>Toto vám píšu, </a:t>
            </a:r>
            <a:r>
              <a:rPr lang="cs-CZ" b="1" dirty="0" smtClean="0">
                <a:solidFill>
                  <a:srgbClr val="0000FF"/>
                </a:solidFill>
              </a:rPr>
              <a:t>moje drahé děti</a:t>
            </a:r>
            <a:r>
              <a:rPr lang="cs-CZ" dirty="0" smtClean="0">
                <a:solidFill>
                  <a:srgbClr val="0000FF"/>
                </a:solidFill>
              </a:rPr>
              <a:t>, abyste nehřešily.  Ale zhřeší li někdo, máme u Otce přímluvce, Ježíše Krista, toho Spravedlivého. </a:t>
            </a:r>
          </a:p>
          <a:p>
            <a:r>
              <a:rPr lang="en-US" dirty="0"/>
              <a:t> </a:t>
            </a:r>
            <a:endParaRPr lang="en-AU" dirty="0"/>
          </a:p>
          <a:p>
            <a:r>
              <a:rPr lang="en-US" b="1" dirty="0" smtClean="0"/>
              <a:t>1</a:t>
            </a:r>
            <a:r>
              <a:rPr lang="cs-CZ" b="1" dirty="0" smtClean="0"/>
              <a:t>.</a:t>
            </a:r>
            <a:r>
              <a:rPr lang="en-US" b="1" dirty="0" smtClean="0"/>
              <a:t> J</a:t>
            </a:r>
            <a:r>
              <a:rPr lang="cs-CZ" b="1" dirty="0" smtClean="0"/>
              <a:t>a</a:t>
            </a:r>
            <a:r>
              <a:rPr lang="en-US" b="1" dirty="0" smtClean="0"/>
              <a:t>n</a:t>
            </a:r>
            <a:r>
              <a:rPr lang="cs-CZ" b="1" dirty="0" err="1" smtClean="0"/>
              <a:t>ova</a:t>
            </a:r>
            <a:r>
              <a:rPr lang="en-US" b="1" dirty="0" smtClean="0"/>
              <a:t> </a:t>
            </a:r>
            <a:r>
              <a:rPr lang="en-US" b="1" dirty="0"/>
              <a:t>2:12-</a:t>
            </a:r>
            <a:r>
              <a:rPr lang="en-US" b="1" dirty="0" smtClean="0"/>
              <a:t>13</a:t>
            </a:r>
            <a:r>
              <a:rPr lang="en-US" dirty="0" smtClean="0"/>
              <a:t> </a:t>
            </a:r>
            <a:endParaRPr lang="en-AU" dirty="0"/>
          </a:p>
          <a:p>
            <a:r>
              <a:rPr lang="en-US" dirty="0"/>
              <a:t>12 </a:t>
            </a:r>
            <a:r>
              <a:rPr lang="cs-CZ" dirty="0" smtClean="0"/>
              <a:t>Píšu vám, </a:t>
            </a:r>
            <a:r>
              <a:rPr lang="cs-CZ" b="1" dirty="0" smtClean="0"/>
              <a:t>drahé děti</a:t>
            </a:r>
            <a:r>
              <a:rPr lang="cs-CZ" dirty="0" smtClean="0"/>
              <a:t>, že jsou vám odpuštěny hříchy pro Jeho jméno. </a:t>
            </a:r>
            <a:r>
              <a:rPr lang="en-US" dirty="0" smtClean="0"/>
              <a:t>13</a:t>
            </a:r>
            <a:r>
              <a:rPr lang="en-US" dirty="0"/>
              <a:t> </a:t>
            </a:r>
            <a:r>
              <a:rPr lang="cs-CZ" dirty="0" smtClean="0"/>
              <a:t>Píšu vám, otcové, že jste poznali toho, který je do počátku. Píšu vám, mládenci, že jste zvítězili nad tím zlým. </a:t>
            </a:r>
            <a:endParaRPr lang="en-AU" dirty="0"/>
          </a:p>
          <a:p>
            <a:r>
              <a:rPr lang="en-US" dirty="0"/>
              <a:t> </a:t>
            </a:r>
            <a:endParaRPr lang="en-AU" dirty="0"/>
          </a:p>
          <a:p>
            <a:r>
              <a:rPr lang="en-US" b="1" dirty="0" smtClean="0">
                <a:solidFill>
                  <a:srgbClr val="0000FF"/>
                </a:solidFill>
              </a:rPr>
              <a:t>1</a:t>
            </a:r>
            <a:r>
              <a:rPr lang="cs-CZ" b="1" dirty="0" smtClean="0">
                <a:solidFill>
                  <a:srgbClr val="0000FF"/>
                </a:solidFill>
              </a:rPr>
              <a:t>.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Petr</a:t>
            </a:r>
            <a:r>
              <a:rPr lang="cs-CZ" b="1" dirty="0" err="1" smtClean="0">
                <a:solidFill>
                  <a:srgbClr val="0000FF"/>
                </a:solidFill>
              </a:rPr>
              <a:t>ova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4:</a:t>
            </a:r>
            <a:r>
              <a:rPr lang="en-US" b="1" dirty="0" smtClean="0">
                <a:solidFill>
                  <a:srgbClr val="0000FF"/>
                </a:solidFill>
              </a:rPr>
              <a:t>17</a:t>
            </a:r>
            <a:endParaRPr lang="en-AU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17 </a:t>
            </a:r>
            <a:r>
              <a:rPr lang="cs-CZ" dirty="0" smtClean="0">
                <a:solidFill>
                  <a:srgbClr val="0000FF"/>
                </a:solidFill>
              </a:rPr>
              <a:t>Přišel totiž čas, aby soud začal od </a:t>
            </a:r>
            <a:r>
              <a:rPr lang="cs-CZ" b="1" dirty="0" smtClean="0">
                <a:solidFill>
                  <a:srgbClr val="0000FF"/>
                </a:solidFill>
              </a:rPr>
              <a:t>domu Božího</a:t>
            </a:r>
            <a:r>
              <a:rPr lang="cs-CZ" dirty="0" smtClean="0">
                <a:solidFill>
                  <a:srgbClr val="0000FF"/>
                </a:solidFill>
              </a:rPr>
              <a:t>.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/>
              <a:t> </a:t>
            </a:r>
            <a:endParaRPr lang="en-US" dirty="0" smtClean="0"/>
          </a:p>
          <a:p>
            <a:endParaRPr lang="en-AU" dirty="0"/>
          </a:p>
          <a:p>
            <a:r>
              <a:rPr lang="en-US" b="1" dirty="0" smtClean="0"/>
              <a:t>2</a:t>
            </a:r>
            <a:r>
              <a:rPr lang="cs-CZ" b="1" dirty="0" smtClean="0"/>
              <a:t>.</a:t>
            </a:r>
            <a:r>
              <a:rPr lang="en-US" b="1" dirty="0" smtClean="0"/>
              <a:t> Pet</a:t>
            </a:r>
            <a:r>
              <a:rPr lang="cs-CZ" b="1" dirty="0" err="1" smtClean="0"/>
              <a:t>rova</a:t>
            </a:r>
            <a:r>
              <a:rPr lang="en-US" b="1" dirty="0" smtClean="0"/>
              <a:t> </a:t>
            </a:r>
            <a:r>
              <a:rPr lang="en-US" b="1" dirty="0"/>
              <a:t>1:10</a:t>
            </a:r>
            <a:r>
              <a:rPr lang="en-US" dirty="0"/>
              <a:t> </a:t>
            </a:r>
            <a:endParaRPr lang="en-AU" dirty="0"/>
          </a:p>
          <a:p>
            <a:r>
              <a:rPr lang="en-US" dirty="0"/>
              <a:t>10 </a:t>
            </a:r>
            <a:r>
              <a:rPr lang="cs-CZ" dirty="0" smtClean="0"/>
              <a:t>Proto se, </a:t>
            </a:r>
            <a:r>
              <a:rPr lang="cs-CZ" b="1" dirty="0" smtClean="0"/>
              <a:t>bratři a sestry</a:t>
            </a:r>
            <a:r>
              <a:rPr lang="cs-CZ" dirty="0" smtClean="0"/>
              <a:t>, tím více snažte upevňovat své povolání a vyvolení.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43446" y="102102"/>
            <a:ext cx="6310992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Semin</a:t>
            </a:r>
            <a:r>
              <a:rPr lang="cs-CZ" sz="2400" b="1" dirty="0" err="1" smtClean="0"/>
              <a:t>ář</a:t>
            </a:r>
            <a:r>
              <a:rPr lang="en-US" sz="2400" b="1" dirty="0" smtClean="0"/>
              <a:t> </a:t>
            </a:r>
            <a:r>
              <a:rPr lang="en-US" sz="2400" b="1" dirty="0"/>
              <a:t>5: </a:t>
            </a:r>
            <a:r>
              <a:rPr lang="cs-CZ" sz="2400" b="1" dirty="0" smtClean="0"/>
              <a:t>Rozšířená rodina na misii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82272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6324" y="809383"/>
            <a:ext cx="883025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Rám je jako kostra bez masa a kůže. </a:t>
            </a:r>
            <a:endParaRPr lang="en-AU" b="1" dirty="0"/>
          </a:p>
          <a:p>
            <a:r>
              <a:rPr lang="en-US" b="1" dirty="0"/>
              <a:t> </a:t>
            </a:r>
            <a:endParaRPr lang="en-AU" b="1" dirty="0"/>
          </a:p>
          <a:p>
            <a:r>
              <a:rPr lang="cs-CZ" b="1" dirty="0" smtClean="0">
                <a:solidFill>
                  <a:srgbClr val="0000FF"/>
                </a:solidFill>
              </a:rPr>
              <a:t>Bůh se dotkl padlého, hříšného člověka tak, že přišel v těle z masa.</a:t>
            </a:r>
            <a:endParaRPr lang="en-US" b="1" dirty="0" smtClean="0">
              <a:solidFill>
                <a:srgbClr val="0000FF"/>
              </a:solidFill>
            </a:endParaRPr>
          </a:p>
          <a:p>
            <a:r>
              <a:rPr lang="en-US" b="1" dirty="0"/>
              <a:t> </a:t>
            </a:r>
            <a:endParaRPr lang="en-AU" b="1" dirty="0"/>
          </a:p>
          <a:p>
            <a:r>
              <a:rPr lang="cs-CZ" b="1" dirty="0" smtClean="0"/>
              <a:t>Když zažijeme pocit, že patříme k rozšířené rodině, prožijeme teplo lásky a přijetí při společných setkáních, jíme společně, pláčeme společně, slavíme společně a chválíme společně.  </a:t>
            </a:r>
            <a:endParaRPr lang="en-AU" b="1" dirty="0"/>
          </a:p>
          <a:p>
            <a:r>
              <a:rPr lang="en-US" b="1" dirty="0" smtClean="0"/>
              <a:t> </a:t>
            </a:r>
            <a:endParaRPr lang="en-AU" b="1" dirty="0" smtClean="0"/>
          </a:p>
          <a:p>
            <a:r>
              <a:rPr lang="cs-CZ" b="1" dirty="0" smtClean="0">
                <a:solidFill>
                  <a:srgbClr val="0000FF"/>
                </a:solidFill>
              </a:rPr>
              <a:t>Život v rozšířené rodině nám dává základní strukturu církve, je to pocit autenticity a důvěryhodnosti, když žijeme společně jako učedníci na misii pro tento ztracený, padlý a zlomený svět.  </a:t>
            </a:r>
            <a:endParaRPr lang="en-US" b="1" dirty="0" smtClean="0">
              <a:solidFill>
                <a:srgbClr val="0000FF"/>
              </a:solidFill>
            </a:endParaRPr>
          </a:p>
          <a:p>
            <a:r>
              <a:rPr lang="en-US" b="1" dirty="0"/>
              <a:t> </a:t>
            </a:r>
            <a:endParaRPr lang="en-AU" b="1" dirty="0"/>
          </a:p>
          <a:p>
            <a:r>
              <a:rPr lang="cs-CZ" b="1" dirty="0" smtClean="0"/>
              <a:t>Sledujme tyto dva videoklipy a uvidíme, jak důležité je to pro lidi, ze kterých chceme mít učedníky, že se mohou zapojit s námi do společenství, kde zažijí skutečnou blízkost jako v rodině. </a:t>
            </a:r>
            <a:endParaRPr lang="en-US" b="1" dirty="0" smtClean="0"/>
          </a:p>
          <a:p>
            <a:endParaRPr lang="en-US" b="1" dirty="0"/>
          </a:p>
          <a:p>
            <a:r>
              <a:rPr lang="cs-CZ" b="1" dirty="0" smtClean="0">
                <a:solidFill>
                  <a:srgbClr val="0000FF"/>
                </a:solidFill>
              </a:rPr>
              <a:t>Kůže a tělo je vždy lepší, než kosti. </a:t>
            </a:r>
            <a:endParaRPr lang="en-AU" b="1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 </a:t>
            </a:r>
            <a:endParaRPr lang="en-AU" b="1" dirty="0">
              <a:solidFill>
                <a:srgbClr val="0000FF"/>
              </a:solidFill>
            </a:endParaRPr>
          </a:p>
          <a:p>
            <a:r>
              <a:rPr lang="en-US" b="1" dirty="0"/>
              <a:t> </a:t>
            </a:r>
            <a:endParaRPr lang="en-AU" b="1" dirty="0"/>
          </a:p>
          <a:p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1343446" y="102102"/>
            <a:ext cx="6310992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Semin</a:t>
            </a:r>
            <a:r>
              <a:rPr lang="cs-CZ" sz="2400" b="1" dirty="0" err="1" smtClean="0"/>
              <a:t>ář</a:t>
            </a:r>
            <a:r>
              <a:rPr lang="en-US" sz="2400" b="1" dirty="0" smtClean="0"/>
              <a:t> </a:t>
            </a:r>
            <a:r>
              <a:rPr lang="en-US" sz="2400" b="1" dirty="0"/>
              <a:t>5: </a:t>
            </a:r>
            <a:r>
              <a:rPr lang="cs-CZ" sz="2400" b="1" dirty="0" smtClean="0"/>
              <a:t>Rozšířená rodina na misii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1744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6086" y="658751"/>
            <a:ext cx="883025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 </a:t>
            </a:r>
            <a:r>
              <a:rPr lang="en-US" b="1" dirty="0" smtClean="0"/>
              <a:t>“Lucille” </a:t>
            </a:r>
            <a:r>
              <a:rPr lang="en-US" b="1" dirty="0"/>
              <a:t>– </a:t>
            </a:r>
            <a:r>
              <a:rPr lang="cs-CZ" b="1" dirty="0" smtClean="0"/>
              <a:t>zpívá </a:t>
            </a:r>
            <a:r>
              <a:rPr lang="en-US" b="1" dirty="0" smtClean="0"/>
              <a:t>Skelton</a:t>
            </a:r>
            <a:r>
              <a:rPr lang="en-US" dirty="0" smtClean="0"/>
              <a:t> </a:t>
            </a:r>
            <a:r>
              <a:rPr lang="en-US" dirty="0"/>
              <a:t>	</a:t>
            </a:r>
            <a:r>
              <a:rPr lang="cs-CZ" dirty="0" smtClean="0"/>
              <a:t>                  </a:t>
            </a:r>
            <a:r>
              <a:rPr lang="en-US" b="1" dirty="0" smtClean="0"/>
              <a:t>“Lucille”</a:t>
            </a:r>
            <a:r>
              <a:rPr lang="cs-CZ" b="1" dirty="0" smtClean="0"/>
              <a:t>zpívá </a:t>
            </a:r>
            <a:r>
              <a:rPr lang="en-US" b="1" dirty="0" smtClean="0"/>
              <a:t> Little </a:t>
            </a:r>
            <a:r>
              <a:rPr lang="en-US" b="1" dirty="0"/>
              <a:t>R</a:t>
            </a:r>
            <a:r>
              <a:rPr lang="en-US" b="1" dirty="0" smtClean="0"/>
              <a:t>ichard</a:t>
            </a:r>
            <a:endParaRPr lang="en-AU" b="1" dirty="0"/>
          </a:p>
          <a:p>
            <a:r>
              <a:rPr lang="en-US" b="1" dirty="0"/>
              <a:t> </a:t>
            </a:r>
            <a:endParaRPr lang="en-AU" b="1" dirty="0"/>
          </a:p>
          <a:p>
            <a:r>
              <a:rPr lang="cs-CZ" b="1" dirty="0" smtClean="0">
                <a:solidFill>
                  <a:srgbClr val="0000FF"/>
                </a:solidFill>
              </a:rPr>
              <a:t>Kdo vás rozehřál a s kým jste se víc spojili?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cs-CZ" b="1" dirty="0" smtClean="0">
                <a:solidFill>
                  <a:srgbClr val="0000FF"/>
                </a:solidFill>
              </a:rPr>
              <a:t>Kdo byl autentičtější</a:t>
            </a:r>
            <a:r>
              <a:rPr lang="en-US" b="1" dirty="0" smtClean="0">
                <a:solidFill>
                  <a:srgbClr val="0000FF"/>
                </a:solidFill>
              </a:rPr>
              <a:t>?</a:t>
            </a:r>
            <a:endParaRPr lang="en-AU" b="1" dirty="0">
              <a:solidFill>
                <a:srgbClr val="0000FF"/>
              </a:solidFill>
            </a:endParaRPr>
          </a:p>
          <a:p>
            <a:r>
              <a:rPr lang="en-US" dirty="0"/>
              <a:t> </a:t>
            </a:r>
            <a:endParaRPr lang="en-AU" dirty="0"/>
          </a:p>
          <a:p>
            <a:r>
              <a:rPr lang="en-US" b="1" dirty="0" smtClean="0"/>
              <a:t>Skeleton </a:t>
            </a:r>
            <a:r>
              <a:rPr lang="cs-CZ" b="1" dirty="0" smtClean="0"/>
              <a:t>nebo</a:t>
            </a:r>
            <a:r>
              <a:rPr lang="en-US" b="1" dirty="0" smtClean="0"/>
              <a:t> </a:t>
            </a:r>
            <a:r>
              <a:rPr lang="en-US" b="1" dirty="0"/>
              <a:t>Little Richard?</a:t>
            </a:r>
            <a:endParaRPr lang="en-AU" b="1" dirty="0"/>
          </a:p>
          <a:p>
            <a:r>
              <a:rPr lang="en-US" dirty="0"/>
              <a:t> </a:t>
            </a:r>
            <a:endParaRPr lang="en-AU" dirty="0"/>
          </a:p>
          <a:p>
            <a:r>
              <a:rPr lang="en-US" b="1" dirty="0" err="1" smtClean="0">
                <a:solidFill>
                  <a:srgbClr val="0000FF"/>
                </a:solidFill>
              </a:rPr>
              <a:t>Authenticit</a:t>
            </a:r>
            <a:r>
              <a:rPr lang="cs-CZ" b="1" dirty="0" smtClean="0">
                <a:solidFill>
                  <a:srgbClr val="0000FF"/>
                </a:solidFill>
              </a:rPr>
              <a:t>a </a:t>
            </a:r>
            <a:r>
              <a:rPr lang="cs-CZ" b="1" dirty="0" err="1" smtClean="0">
                <a:solidFill>
                  <a:srgbClr val="0000FF"/>
                </a:solidFill>
              </a:rPr>
              <a:t>a</a:t>
            </a:r>
            <a:r>
              <a:rPr lang="cs-CZ" b="1" dirty="0" smtClean="0">
                <a:solidFill>
                  <a:srgbClr val="0000FF"/>
                </a:solidFill>
              </a:rPr>
              <a:t> důvěryhodnost je víc než jen stejná melodie. </a:t>
            </a:r>
            <a:r>
              <a:rPr lang="en-US" b="1" dirty="0" smtClean="0">
                <a:solidFill>
                  <a:srgbClr val="0000FF"/>
                </a:solidFill>
              </a:rPr>
              <a:t>  </a:t>
            </a:r>
          </a:p>
          <a:p>
            <a:endParaRPr lang="en-US" dirty="0" smtClean="0"/>
          </a:p>
          <a:p>
            <a:r>
              <a:rPr lang="cs-CZ" b="1" dirty="0" smtClean="0"/>
              <a:t>Je to o tom, jak se cítíme a jaký máme vztah k ostatním. Je to osobní vztah, který přinášíme do našich vztahů v církvi i ve světě. 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343446" y="102102"/>
            <a:ext cx="6310992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Semin</a:t>
            </a:r>
            <a:r>
              <a:rPr lang="cs-CZ" sz="2400" b="1" dirty="0" err="1" smtClean="0"/>
              <a:t>ář</a:t>
            </a:r>
            <a:r>
              <a:rPr lang="en-US" sz="2400" b="1" dirty="0" smtClean="0"/>
              <a:t> </a:t>
            </a:r>
            <a:r>
              <a:rPr lang="en-US" sz="2400" b="1" dirty="0"/>
              <a:t>5: </a:t>
            </a:r>
            <a:r>
              <a:rPr lang="cs-CZ" sz="2400" b="1" dirty="0" smtClean="0"/>
              <a:t>Rozšířená rodina na misii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50663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6086" y="937316"/>
            <a:ext cx="883025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</a:rPr>
              <a:t>Jako učedník se musíme stát více opravdovým, autentickým, a proto potřebujeme vstoupit do reálné špíny života. </a:t>
            </a:r>
            <a:endParaRPr lang="en-US" b="1" dirty="0" smtClean="0">
              <a:solidFill>
                <a:srgbClr val="0000FF"/>
              </a:solidFill>
            </a:endParaRPr>
          </a:p>
          <a:p>
            <a:endParaRPr lang="en-US" b="1" dirty="0"/>
          </a:p>
          <a:p>
            <a:r>
              <a:rPr lang="cs-CZ" b="1" dirty="0" smtClean="0"/>
              <a:t>Zabalit to a</a:t>
            </a:r>
            <a:r>
              <a:rPr lang="en-US" b="1" dirty="0" smtClean="0"/>
              <a:t> </a:t>
            </a:r>
            <a:r>
              <a:rPr lang="cs-CZ" b="1" dirty="0" smtClean="0"/>
              <a:t>říkat, že všechno je dobré a bude napraveno, to by byl jistý způsob, jak nepřesvědčit lidi ze světa nebo věřící, kteří s něčím bojují. To by byl podvod.</a:t>
            </a:r>
            <a:endParaRPr lang="en-AU" b="1" dirty="0"/>
          </a:p>
          <a:p>
            <a:r>
              <a:rPr lang="en-US" b="1" dirty="0"/>
              <a:t> </a:t>
            </a:r>
            <a:endParaRPr lang="en-AU" b="1" dirty="0"/>
          </a:p>
          <a:p>
            <a:r>
              <a:rPr lang="cs-CZ" b="1" dirty="0" smtClean="0">
                <a:solidFill>
                  <a:srgbClr val="0000FF"/>
                </a:solidFill>
              </a:rPr>
              <a:t>Lidé touží po tom někam patřit a po přijetí ve svém životě, tento život se skládá z velmi reálných bojů a úspěchů. </a:t>
            </a:r>
            <a:endParaRPr lang="en-US" b="1" dirty="0" smtClean="0">
              <a:solidFill>
                <a:srgbClr val="0000FF"/>
              </a:solidFill>
            </a:endParaRPr>
          </a:p>
          <a:p>
            <a:endParaRPr lang="en-US" b="1" dirty="0"/>
          </a:p>
          <a:p>
            <a:r>
              <a:rPr lang="cs-CZ" b="1" dirty="0" smtClean="0"/>
              <a:t>Bůh dal světu velkou rodinu, aby byla součástí Jeho Boží  rodiny.  </a:t>
            </a:r>
            <a:endParaRPr lang="en-US" b="1" dirty="0" smtClean="0"/>
          </a:p>
          <a:p>
            <a:endParaRPr lang="en-US" b="1" dirty="0"/>
          </a:p>
          <a:p>
            <a:r>
              <a:rPr lang="cs-CZ" b="1" dirty="0" smtClean="0">
                <a:solidFill>
                  <a:srgbClr val="0000FF"/>
                </a:solidFill>
              </a:rPr>
              <a:t>Členové této rodiny jsou Jeho synové a dcery, Jeho následovníci a všichni jsou učedníci Ježíše. Jsme povoláni, abychom se zúčastnili budování této rodiny tím, že budujeme učedníky.  </a:t>
            </a:r>
            <a:endParaRPr lang="en-AU" b="1" dirty="0">
              <a:solidFill>
                <a:srgbClr val="0000FF"/>
              </a:solidFill>
            </a:endParaRPr>
          </a:p>
          <a:p>
            <a:r>
              <a:rPr lang="en-US" dirty="0"/>
              <a:t> </a:t>
            </a:r>
            <a:endParaRPr lang="en-US" dirty="0" smtClean="0"/>
          </a:p>
          <a:p>
            <a:endParaRPr lang="en-US" dirty="0"/>
          </a:p>
          <a:p>
            <a:r>
              <a:rPr lang="cs-CZ" b="1" dirty="0" smtClean="0"/>
              <a:t>Všechno je o </a:t>
            </a:r>
            <a:r>
              <a:rPr lang="en-US" b="1" dirty="0" smtClean="0"/>
              <a:t>…………..</a:t>
            </a:r>
            <a:endParaRPr lang="en-A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43446" y="102102"/>
            <a:ext cx="6310992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Semin</a:t>
            </a:r>
            <a:r>
              <a:rPr lang="cs-CZ" sz="2400" b="1" dirty="0" err="1" smtClean="0"/>
              <a:t>ář</a:t>
            </a:r>
            <a:r>
              <a:rPr lang="en-US" sz="2400" b="1" dirty="0" smtClean="0"/>
              <a:t> </a:t>
            </a:r>
            <a:r>
              <a:rPr lang="en-US" sz="2400" b="1" dirty="0"/>
              <a:t>5: </a:t>
            </a:r>
            <a:r>
              <a:rPr lang="cs-CZ" sz="2400" b="1" dirty="0" smtClean="0"/>
              <a:t>Rozšířená rodina na misii 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58437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6086" y="937316"/>
            <a:ext cx="8830253" cy="5601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 </a:t>
            </a:r>
            <a:r>
              <a:rPr lang="cs-CZ" b="1" dirty="0" smtClean="0"/>
              <a:t>Rozšířená rodina </a:t>
            </a:r>
            <a:r>
              <a:rPr lang="en-US" b="1" dirty="0" smtClean="0"/>
              <a:t>(</a:t>
            </a:r>
            <a:r>
              <a:rPr lang="cs-CZ" b="1" dirty="0" smtClean="0"/>
              <a:t>církev</a:t>
            </a:r>
            <a:r>
              <a:rPr lang="en-US" b="1" dirty="0" smtClean="0"/>
              <a:t>) </a:t>
            </a:r>
            <a:r>
              <a:rPr lang="cs-CZ" b="1" dirty="0" smtClean="0"/>
              <a:t>na misii </a:t>
            </a:r>
            <a:r>
              <a:rPr lang="en-US" b="1" dirty="0" smtClean="0"/>
              <a:t>(</a:t>
            </a:r>
            <a:r>
              <a:rPr lang="cs-CZ" b="1" dirty="0" smtClean="0"/>
              <a:t>budování učedníků</a:t>
            </a:r>
            <a:r>
              <a:rPr lang="en-US" b="1" dirty="0" smtClean="0"/>
              <a:t>)</a:t>
            </a:r>
            <a:endParaRPr lang="en-AU" dirty="0"/>
          </a:p>
          <a:p>
            <a:r>
              <a:rPr lang="en-US" dirty="0"/>
              <a:t> </a:t>
            </a:r>
            <a:endParaRPr lang="en-AU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sz="4400" b="1" dirty="0" err="1" smtClean="0"/>
              <a:t>Rozšířená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Rodina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na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misi</a:t>
            </a:r>
            <a:endParaRPr lang="en-AU" sz="4400" b="1" dirty="0" smtClean="0"/>
          </a:p>
          <a:p>
            <a:pPr algn="ctr"/>
            <a:r>
              <a:rPr lang="en-US" sz="4400" b="1" dirty="0" smtClean="0"/>
              <a:t>(</a:t>
            </a:r>
            <a:r>
              <a:rPr lang="en-US" sz="4400" b="1" dirty="0" err="1" smtClean="0"/>
              <a:t>církevní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činění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učedníků</a:t>
            </a:r>
            <a:r>
              <a:rPr lang="en-US" sz="4400" b="1" dirty="0" smtClean="0"/>
              <a:t>)</a:t>
            </a:r>
            <a:endParaRPr lang="en-AU" sz="4400" b="1" dirty="0" smtClean="0"/>
          </a:p>
          <a:p>
            <a:endParaRPr lang="en-A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43446" y="102102"/>
            <a:ext cx="6310992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Seminar 5: </a:t>
            </a:r>
            <a:r>
              <a:rPr lang="cs-CZ" sz="2400" b="1" dirty="0" smtClean="0"/>
              <a:t>Rozšířená rodina na misii</a:t>
            </a:r>
            <a:endParaRPr lang="en-AU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3716" y="1486980"/>
            <a:ext cx="7137400" cy="332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8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3367" y="847420"/>
            <a:ext cx="828592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5" algn="just"/>
            <a:r>
              <a:rPr lang="en-US" b="1" dirty="0" smtClean="0"/>
              <a:t>     </a:t>
            </a:r>
            <a:r>
              <a:rPr lang="cs-CZ" b="1" dirty="0" smtClean="0"/>
              <a:t>Práce ve skupinkách </a:t>
            </a:r>
            <a:r>
              <a:rPr lang="en-US" b="1" dirty="0" smtClean="0"/>
              <a:t>– </a:t>
            </a:r>
            <a:r>
              <a:rPr lang="en-US" b="1" dirty="0"/>
              <a:t>10 </a:t>
            </a:r>
            <a:r>
              <a:rPr lang="en-US" b="1" dirty="0" err="1" smtClean="0"/>
              <a:t>minut</a:t>
            </a:r>
            <a:endParaRPr lang="en-AU" b="1" dirty="0"/>
          </a:p>
          <a:p>
            <a:pPr lvl="5" algn="just"/>
            <a:r>
              <a:rPr lang="en-US" b="1" dirty="0" smtClean="0"/>
              <a:t>      </a:t>
            </a:r>
            <a:r>
              <a:rPr lang="en-US" b="1" dirty="0"/>
              <a:t> </a:t>
            </a:r>
            <a:r>
              <a:rPr lang="en-US" i="1" dirty="0" smtClean="0"/>
              <a:t>(</a:t>
            </a:r>
            <a:r>
              <a:rPr lang="cs-CZ" i="1" dirty="0" smtClean="0"/>
              <a:t>ve skupince jsou čtyři lidé</a:t>
            </a:r>
            <a:r>
              <a:rPr lang="en-US" i="1" dirty="0" smtClean="0"/>
              <a:t>)</a:t>
            </a:r>
            <a:endParaRPr lang="en-AU" dirty="0"/>
          </a:p>
          <a:p>
            <a:pPr lvl="5" algn="just"/>
            <a:r>
              <a:rPr lang="en-US" i="1" dirty="0"/>
              <a:t> </a:t>
            </a:r>
            <a:endParaRPr lang="en-AU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cs-CZ" b="1" dirty="0" smtClean="0"/>
              <a:t>Odpovězte na následující otázku</a:t>
            </a:r>
            <a:r>
              <a:rPr lang="en-US" b="1" dirty="0" smtClean="0"/>
              <a:t>:</a:t>
            </a:r>
            <a:endParaRPr lang="en-US" b="1" dirty="0"/>
          </a:p>
          <a:p>
            <a:pPr lvl="1"/>
            <a:r>
              <a:rPr lang="cs-CZ" b="1" dirty="0" smtClean="0"/>
              <a:t>Co na vás nejvíc zapůsobilo v této lekci</a:t>
            </a:r>
            <a:r>
              <a:rPr lang="en-US" b="1" dirty="0" smtClean="0"/>
              <a:t>? </a:t>
            </a:r>
            <a:endParaRPr lang="en-AU" b="1" dirty="0"/>
          </a:p>
          <a:p>
            <a:r>
              <a:rPr lang="en-US" i="1" dirty="0"/>
              <a:t>  </a:t>
            </a:r>
            <a:endParaRPr lang="en-AU" dirty="0"/>
          </a:p>
          <a:p>
            <a:pPr lvl="1"/>
            <a:r>
              <a:rPr lang="cs-CZ" i="1" dirty="0" smtClean="0"/>
              <a:t>Církev jako rozšířená rodina na misii</a:t>
            </a:r>
            <a:r>
              <a:rPr lang="en-US" i="1" dirty="0" smtClean="0"/>
              <a:t>! </a:t>
            </a:r>
            <a:r>
              <a:rPr lang="en-US" i="1" dirty="0"/>
              <a:t>	</a:t>
            </a:r>
            <a:r>
              <a:rPr lang="en-US" i="1" dirty="0" smtClean="0"/>
              <a:t>   </a:t>
            </a:r>
            <a:r>
              <a:rPr lang="cs-CZ" i="1" dirty="0" smtClean="0"/>
              <a:t>nebo</a:t>
            </a:r>
            <a:endParaRPr lang="en-AU" dirty="0"/>
          </a:p>
          <a:p>
            <a:pPr lvl="1"/>
            <a:r>
              <a:rPr lang="en-US" i="1" dirty="0"/>
              <a:t> </a:t>
            </a:r>
            <a:endParaRPr lang="en-AU" dirty="0"/>
          </a:p>
          <a:p>
            <a:pPr lvl="1"/>
            <a:r>
              <a:rPr lang="cs-CZ" i="1" dirty="0" smtClean="0"/>
              <a:t>Skutečná církev z masa a kostí</a:t>
            </a:r>
            <a:r>
              <a:rPr lang="en-US" i="1" dirty="0" smtClean="0"/>
              <a:t>!      </a:t>
            </a:r>
            <a:r>
              <a:rPr lang="cs-CZ" i="1" dirty="0" smtClean="0"/>
              <a:t>nebo</a:t>
            </a:r>
            <a:endParaRPr lang="en-AU" dirty="0"/>
          </a:p>
          <a:p>
            <a:pPr lvl="1"/>
            <a:r>
              <a:rPr lang="en-US" i="1" dirty="0"/>
              <a:t> </a:t>
            </a:r>
            <a:endParaRPr lang="en-AU" dirty="0"/>
          </a:p>
          <a:p>
            <a:pPr lvl="1"/>
            <a:r>
              <a:rPr lang="cs-CZ" i="1" dirty="0" smtClean="0"/>
              <a:t>Učedníci jako duchovní děti duchovních rodičů</a:t>
            </a:r>
            <a:r>
              <a:rPr lang="en-US" i="1" dirty="0" smtClean="0"/>
              <a:t>!	   </a:t>
            </a:r>
            <a:r>
              <a:rPr lang="cs-CZ" i="1" dirty="0" smtClean="0"/>
              <a:t>nebo</a:t>
            </a:r>
            <a:endParaRPr lang="en-AU" dirty="0"/>
          </a:p>
          <a:p>
            <a:pPr lvl="1"/>
            <a:r>
              <a:rPr lang="en-US" i="1" dirty="0"/>
              <a:t> </a:t>
            </a:r>
            <a:endParaRPr lang="en-AU" dirty="0"/>
          </a:p>
          <a:p>
            <a:pPr lvl="1"/>
            <a:r>
              <a:rPr lang="cs-CZ" i="1" dirty="0" smtClean="0"/>
              <a:t>Něco jiného</a:t>
            </a:r>
            <a:r>
              <a:rPr lang="en-US" i="1" dirty="0" smtClean="0"/>
              <a:t>!</a:t>
            </a:r>
            <a:endParaRPr lang="en-AU" dirty="0"/>
          </a:p>
          <a:p>
            <a:pPr lvl="1"/>
            <a:r>
              <a:rPr lang="en-US" i="1" dirty="0" smtClean="0"/>
              <a:t>		</a:t>
            </a:r>
            <a:endParaRPr lang="en-AU" dirty="0" smtClean="0"/>
          </a:p>
          <a:p>
            <a:r>
              <a:rPr lang="cs-CZ" b="1" dirty="0" smtClean="0"/>
              <a:t>Ve skupince o čtyřech lidech proberte téma během 10 minut. </a:t>
            </a:r>
            <a:r>
              <a:rPr lang="en-US" b="1" dirty="0" smtClean="0"/>
              <a:t> </a:t>
            </a:r>
          </a:p>
          <a:p>
            <a:endParaRPr lang="en-US" b="1" dirty="0" smtClean="0"/>
          </a:p>
          <a:p>
            <a:r>
              <a:rPr lang="cs-CZ" b="1" dirty="0" smtClean="0"/>
              <a:t>Ujistěte se, že každý měl možnost vyjádřit svůj názor</a:t>
            </a:r>
            <a:r>
              <a:rPr lang="en-US" b="1" dirty="0" smtClean="0"/>
              <a:t>.</a:t>
            </a:r>
            <a:endParaRPr lang="en-AU" b="1" dirty="0" smtClean="0"/>
          </a:p>
          <a:p>
            <a:r>
              <a:rPr lang="en-US" dirty="0"/>
              <a:t> 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069376" y="877656"/>
            <a:ext cx="4324441" cy="6795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3276" y="656383"/>
            <a:ext cx="2570740" cy="17087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43446" y="102102"/>
            <a:ext cx="6310992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Semin</a:t>
            </a:r>
            <a:r>
              <a:rPr lang="cs-CZ" sz="2400" b="1" dirty="0" err="1" smtClean="0"/>
              <a:t>ář</a:t>
            </a:r>
            <a:r>
              <a:rPr lang="en-US" sz="2400" b="1" dirty="0" smtClean="0"/>
              <a:t> </a:t>
            </a:r>
            <a:r>
              <a:rPr lang="en-US" sz="2400" b="1" dirty="0"/>
              <a:t>5: </a:t>
            </a:r>
            <a:r>
              <a:rPr lang="cs-CZ" sz="2400" b="1" dirty="0" smtClean="0"/>
              <a:t>Rozšířená rodina na misii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49546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</TotalTime>
  <Words>317</Words>
  <Application>Microsoft Office PowerPoint</Application>
  <PresentationFormat>Předvádění na obrazovce (4:3)</PresentationFormat>
  <Paragraphs>146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Default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Oreste Pompetti</dc:creator>
  <cp:lastModifiedBy>Josef Kohoutek</cp:lastModifiedBy>
  <cp:revision>138</cp:revision>
  <dcterms:created xsi:type="dcterms:W3CDTF">2015-08-24T04:53:53Z</dcterms:created>
  <dcterms:modified xsi:type="dcterms:W3CDTF">2015-09-12T12:06:07Z</dcterms:modified>
</cp:coreProperties>
</file>